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1" r:id="rId3"/>
    <p:sldId id="352" r:id="rId4"/>
    <p:sldId id="359" r:id="rId5"/>
    <p:sldId id="353" r:id="rId6"/>
    <p:sldId id="361" r:id="rId7"/>
    <p:sldId id="362" r:id="rId8"/>
    <p:sldId id="354" r:id="rId9"/>
    <p:sldId id="355" r:id="rId10"/>
    <p:sldId id="356" r:id="rId11"/>
    <p:sldId id="3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8" autoAdjust="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035037-1195-4C01-9B13-96E9FBE673D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20080A-1524-4726-9380-B352D375DC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0080A-1524-4726-9380-B352D375DC3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6061-2D82-4140-89B9-EF1694EF8A2A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0F93-1325-40B6-8F10-065B89C9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45B8-1838-4F2C-BF2A-E719E5A85A1A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84CD-F8BD-4AD5-8144-4672D853D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8B28-788C-48E1-8187-26C5BDC55F6E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63C4-B297-4E21-B587-09B1573D7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30F-0FBC-40C4-9F5B-0F1749EB56F9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0DF2-806C-4EC0-8E96-E9E73451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AD66-91A3-4234-8FAA-8ED69A179EDC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CA28-64BF-482C-8A50-43DA6476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AAFA-2E29-4CAE-9CF1-D49DF5946420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43B5-064F-40EE-A147-3F4E8991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138C-DF95-43E0-BFCB-B2384D1EC7F0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B4C4-0A46-4C1C-BD3B-483E72AF7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CD79-39C9-45C1-878B-49071BE6E342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9865-EEE5-41F8-8A92-9A9D9B8F4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63100-65A1-40D8-88BF-B17B7DAF2EAA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2A23-55F6-4D9D-A12C-8A34EA7B2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530C-1296-4657-BE64-94EE0C032D50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9F8E-FE77-44FD-B9C3-AA3DA45A6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A3C7-9EE8-451F-8E0A-F057F085946A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7D8D-20D5-442B-9BEF-619DF8EEE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84D0C-83DE-4263-A07C-52CD16DE755A}" type="datetime1">
              <a:rPr lang="en-US" smtClean="0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98042-E35F-495F-BAA8-DB050D5B7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772400" cy="1470025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FF0000"/>
                </a:solidFill>
              </a:rPr>
              <a:t>MSZ-LN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uvod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RAJ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8200"/>
            <a:ext cx="9144000" cy="1828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0F93-1325-40B6-8F10-065B89C943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 počet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81000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rgbClr val="FF0000"/>
                </a:solidFill>
              </a:rPr>
              <a:t>OSTALE ZNAČAJKE</a:t>
            </a:r>
            <a:endParaRPr lang="hr-HR" sz="2500" b="1" dirty="0">
              <a:solidFill>
                <a:srgbClr val="FF0000"/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3880351" cy="27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19600" y="1066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200" dirty="0" smtClean="0"/>
              <a:t> Novi dizajn daljinskog upravljača </a:t>
            </a:r>
            <a:endParaRPr lang="hr-HR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5720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>
                <a:solidFill>
                  <a:srgbClr val="FF0000"/>
                </a:solidFill>
              </a:rPr>
              <a:t>Integriran Wifi prijemnik </a:t>
            </a:r>
          </a:p>
          <a:p>
            <a:pPr>
              <a:buFontTx/>
              <a:buChar char="-"/>
            </a:pPr>
            <a:r>
              <a:rPr lang="hr-HR" sz="2200" dirty="0" smtClean="0"/>
              <a:t>Zahvaljujući </a:t>
            </a:r>
            <a:r>
              <a:rPr lang="hr-HR" sz="2200" dirty="0" smtClean="0"/>
              <a:t>MELCloudu dostupna je vremenska prognoza</a:t>
            </a:r>
            <a:endParaRPr lang="hr-HR" sz="2200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356505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KRAJ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30480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  <a:latin typeface="+mj-lt"/>
              </a:rPr>
              <a:t>HVALA NA PAŽNJI</a:t>
            </a:r>
            <a:endParaRPr lang="hr-HR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 descr="kRAJ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9144000" cy="18288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 počet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pic>
        <p:nvPicPr>
          <p:cNvPr id="5" name="Picture 4" descr="Kirgam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2657846" cy="1486108"/>
          </a:xfrm>
          <a:prstGeom prst="rect">
            <a:avLst/>
          </a:prstGeom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837079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1800" y="1905000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rgbClr val="FF0000"/>
                </a:solidFill>
              </a:rPr>
              <a:t>NOVO !</a:t>
            </a:r>
            <a:endParaRPr lang="hr-HR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867400"/>
            <a:ext cx="4030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Zidna jedinica Kirgamine serije</a:t>
            </a:r>
            <a:endParaRPr lang="hr-HR" sz="2200" dirty="0"/>
          </a:p>
        </p:txBody>
      </p:sp>
      <p:pic>
        <p:nvPicPr>
          <p:cNvPr id="9" name="Picture 8" descr="KRAJ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838200"/>
            <a:ext cx="22776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ka za počet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rgbClr val="FF0000"/>
                </a:solidFill>
              </a:rPr>
              <a:t>PREGLED PROIZVODA</a:t>
            </a:r>
            <a:endParaRPr lang="hr-HR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MSZ-LN</a:t>
            </a:r>
            <a:endParaRPr lang="hr-HR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4267200"/>
          <a:ext cx="5257801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8670"/>
                <a:gridCol w="2037398"/>
                <a:gridCol w="24317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Vel.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Unutarnja jedinica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Vanjska jedinica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MSZ-LN25VG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MUZ-LN25VG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hr-H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MSZ-LN35VG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MUZ-LN35VG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hr-H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MSZ-LN50VG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MUZ-LN50VG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hr-H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MSZ-LN60VG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MUZ-LN60VG</a:t>
                      </a:r>
                      <a:endParaRPr lang="hr-HR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139995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371600"/>
            <a:ext cx="3590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410200" y="1752600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200" dirty="0" smtClean="0"/>
              <a:t> Visoka klasa energetske učinkovitost </a:t>
            </a:r>
            <a:r>
              <a:rPr lang="hr-HR" sz="2200" dirty="0" smtClean="0">
                <a:solidFill>
                  <a:srgbClr val="FF0000"/>
                </a:solidFill>
              </a:rPr>
              <a:t>A+++/A+++ </a:t>
            </a:r>
            <a:r>
              <a:rPr lang="hr-HR" sz="2200" dirty="0" smtClean="0"/>
              <a:t>(za veličine 25 i 35); </a:t>
            </a:r>
            <a:r>
              <a:rPr lang="hr-HR" sz="2200" dirty="0" smtClean="0">
                <a:solidFill>
                  <a:srgbClr val="FF0000"/>
                </a:solidFill>
              </a:rPr>
              <a:t>A+++/A++ </a:t>
            </a:r>
            <a:r>
              <a:rPr lang="hr-HR" sz="2200" dirty="0" smtClean="0"/>
              <a:t>(za veličine 50 i 60</a:t>
            </a:r>
            <a:r>
              <a:rPr lang="hr-HR" sz="2200" dirty="0" smtClean="0"/>
              <a:t>)</a:t>
            </a:r>
            <a:endParaRPr lang="hr-HR" sz="2200" dirty="0" smtClean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838200"/>
            <a:ext cx="22776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32766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200" dirty="0" smtClean="0"/>
              <a:t>Rashladni medij R32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/>
              <a:t> Kompaktne dimenzije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/>
              <a:t> Tihi rad</a:t>
            </a:r>
          </a:p>
          <a:p>
            <a:endParaRPr lang="hr-H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" name="Picture 13" descr="KRAJ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72200"/>
            <a:ext cx="9144000" cy="253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 počet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048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rgbClr val="FF0000"/>
                </a:solidFill>
              </a:rPr>
              <a:t>PREGLED PROIZVODA</a:t>
            </a:r>
            <a:endParaRPr lang="hr-HR" sz="2500" b="1" dirty="0">
              <a:solidFill>
                <a:srgbClr val="FF0000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686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33600"/>
            <a:ext cx="3086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429000"/>
            <a:ext cx="3105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572000"/>
            <a:ext cx="3105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0" y="1143000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MSZ-LN25/35/50/60VG</a:t>
            </a:r>
            <a:r>
              <a:rPr lang="hr-HR" sz="2500" b="1" dirty="0" smtClean="0">
                <a:solidFill>
                  <a:srgbClr val="FF0000"/>
                </a:solidFill>
              </a:rPr>
              <a:t>R</a:t>
            </a:r>
            <a:r>
              <a:rPr lang="hr-HR" sz="2500" dirty="0" smtClean="0"/>
              <a:t> </a:t>
            </a:r>
            <a:r>
              <a:rPr lang="hr-HR" sz="2500" b="1" dirty="0" smtClean="0">
                <a:solidFill>
                  <a:srgbClr val="FF0000"/>
                </a:solidFill>
              </a:rPr>
              <a:t>(Crvena)</a:t>
            </a:r>
            <a:endParaRPr lang="hr-HR" sz="25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209800"/>
            <a:ext cx="373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MSZ-LN25/35/50/60VG</a:t>
            </a:r>
            <a:r>
              <a:rPr lang="hr-HR" sz="2500" b="1" dirty="0" smtClean="0">
                <a:solidFill>
                  <a:srgbClr val="FF0000"/>
                </a:solidFill>
              </a:rPr>
              <a:t>V</a:t>
            </a:r>
            <a:r>
              <a:rPr lang="hr-HR" sz="2500" b="1" dirty="0" smtClean="0"/>
              <a:t> </a:t>
            </a:r>
            <a:r>
              <a:rPr lang="hr-HR" sz="2500" b="1" dirty="0" smtClean="0">
                <a:solidFill>
                  <a:srgbClr val="FF0000"/>
                </a:solidFill>
              </a:rPr>
              <a:t>(Biserno bijela)</a:t>
            </a:r>
            <a:endParaRPr lang="hr-HR" sz="25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3505200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MSZ-LN25/35/50/60VG</a:t>
            </a:r>
            <a:r>
              <a:rPr lang="hr-HR" sz="2500" b="1" dirty="0" smtClean="0">
                <a:solidFill>
                  <a:srgbClr val="FF0000"/>
                </a:solidFill>
              </a:rPr>
              <a:t>B</a:t>
            </a:r>
            <a:r>
              <a:rPr lang="hr-HR" sz="2500" b="1" dirty="0" smtClean="0"/>
              <a:t> </a:t>
            </a:r>
            <a:r>
              <a:rPr lang="hr-HR" sz="2500" b="1" dirty="0" smtClean="0">
                <a:solidFill>
                  <a:srgbClr val="FF0000"/>
                </a:solidFill>
              </a:rPr>
              <a:t>(Crna)</a:t>
            </a:r>
            <a:endParaRPr lang="hr-HR" sz="25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800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MSZ-LN25/35/50/60VG</a:t>
            </a:r>
            <a:r>
              <a:rPr lang="hr-HR" sz="2500" b="1" dirty="0" smtClean="0">
                <a:solidFill>
                  <a:srgbClr val="FF0000"/>
                </a:solidFill>
              </a:rPr>
              <a:t>W</a:t>
            </a:r>
            <a:r>
              <a:rPr lang="hr-HR" sz="2500" b="1" dirty="0" smtClean="0"/>
              <a:t> </a:t>
            </a:r>
            <a:r>
              <a:rPr lang="hr-HR" sz="2500" b="1" dirty="0" smtClean="0">
                <a:solidFill>
                  <a:srgbClr val="FF0000"/>
                </a:solidFill>
              </a:rPr>
              <a:t>(Prirodno bijela)</a:t>
            </a:r>
            <a:endParaRPr lang="hr-HR" sz="25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KRAJ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 počet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228600"/>
            <a:ext cx="426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rgbClr val="FF0000"/>
                </a:solidFill>
              </a:rPr>
              <a:t>PRIRODNI TOK ZRAKA</a:t>
            </a:r>
            <a:endParaRPr lang="hr-HR" sz="25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lik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5964943" cy="3097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95800"/>
            <a:ext cx="662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/>
              <a:t>Mitsubishi </a:t>
            </a:r>
            <a:r>
              <a:rPr lang="hr-HR" sz="2200" dirty="0" smtClean="0"/>
              <a:t>Electric </a:t>
            </a:r>
            <a:r>
              <a:rPr lang="hr-HR" sz="2200" dirty="0" smtClean="0">
                <a:solidFill>
                  <a:srgbClr val="FF0000"/>
                </a:solidFill>
              </a:rPr>
              <a:t>dvostruka krilca </a:t>
            </a:r>
            <a:r>
              <a:rPr lang="hr-HR" sz="2200" dirty="0" smtClean="0"/>
              <a:t>razdvajaju strujanje uzraka na lijevu i desnu starnu. Ovako formirano strujanje zraka prolazi kroz cijelu prostoriju te dovodi klimatizirani zrak do osoba u najudaljeniijim dijelovima prostorije.</a:t>
            </a:r>
            <a:endParaRPr lang="hr-HR" sz="2200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2895600" cy="15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KRAJ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RAJ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pic>
        <p:nvPicPr>
          <p:cNvPr id="8" name="Picture 7" descr="Slika za počet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762000"/>
            <a:ext cx="67035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51816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/>
              <a:t>Dvostruki premaz izmjenjivača topline, ventilatora i prostora za usis</a:t>
            </a:r>
          </a:p>
          <a:p>
            <a:pPr algn="just"/>
            <a:r>
              <a:rPr lang="hr-HR" sz="2200" dirty="0" smtClean="0"/>
              <a:t>zraka </a:t>
            </a:r>
            <a:r>
              <a:rPr lang="hr-HR" sz="2200" dirty="0" smtClean="0"/>
              <a:t>sprječava nakupljanje prašine, šporkice, plijesni i neugodnog</a:t>
            </a:r>
          </a:p>
          <a:p>
            <a:pPr algn="just"/>
            <a:r>
              <a:rPr lang="hr-HR" sz="2200" dirty="0" smtClean="0"/>
              <a:t>duhanskog </a:t>
            </a:r>
            <a:r>
              <a:rPr lang="hr-HR" sz="2200" dirty="0" smtClean="0"/>
              <a:t>mirisa.</a:t>
            </a:r>
            <a:endParaRPr lang="hr-HR" sz="2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ka za počet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pic>
        <p:nvPicPr>
          <p:cNvPr id="6" name="Picture 5" descr="KRAJ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29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>
                <a:solidFill>
                  <a:srgbClr val="00B0F0"/>
                </a:solidFill>
              </a:rPr>
              <a:t>Plasma Quad </a:t>
            </a:r>
            <a:r>
              <a:rPr lang="hr-HR" sz="2200" dirty="0" smtClean="0"/>
              <a:t>filter pomoću električnog polja koje djeluje poput zavjese, s optimiziranom raspodjelom električnog toka kroz cijelu rešetku: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/>
              <a:t> uništava bakterije, viruse, alergene...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/>
              <a:t> sprječava nastanak prašne, plijesni...</a:t>
            </a:r>
            <a:endParaRPr lang="hr-HR" sz="2200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762000"/>
            <a:ext cx="6019800" cy="430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 počet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30480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rgbClr val="FF0000"/>
                </a:solidFill>
              </a:rPr>
              <a:t>HUMAN SENZOR</a:t>
            </a:r>
            <a:endParaRPr lang="hr-HR" sz="25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d i-see senz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6761840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971800"/>
            <a:ext cx="144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</a:rPr>
              <a:t>i-see senzor infracrveni senzor za mjerenje temperature u prostoriji koristi naprednu tehnologiju za pružanje komfora praćenjem tjelesne temperature</a:t>
            </a:r>
          </a:p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914400"/>
            <a:ext cx="236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Zahvaljujući tehnologiji prirodnog strujanja zraka te </a:t>
            </a:r>
            <a:r>
              <a:rPr lang="hr-HR" sz="2200" dirty="0" smtClean="0">
                <a:solidFill>
                  <a:srgbClr val="FF0000"/>
                </a:solidFill>
              </a:rPr>
              <a:t>3D “I-see” </a:t>
            </a:r>
            <a:r>
              <a:rPr lang="hr-HR" sz="2200" dirty="0" smtClean="0"/>
              <a:t>senzoru, osjećaj izravnog puhanja je izbjegnut.</a:t>
            </a:r>
            <a:endParaRPr lang="hr-HR" sz="2200" dirty="0"/>
          </a:p>
        </p:txBody>
      </p:sp>
      <p:pic>
        <p:nvPicPr>
          <p:cNvPr id="11" name="Picture 10" descr="KRAJ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 počet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304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rgbClr val="FF0000"/>
                </a:solidFill>
              </a:rPr>
              <a:t>HUMAN SENZOR</a:t>
            </a:r>
            <a:endParaRPr lang="hr-HR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</a:rPr>
              <a:t>Human senzor</a:t>
            </a:r>
            <a:r>
              <a:rPr lang="hr-HR" sz="2200" dirty="0" smtClean="0"/>
              <a:t>, vrlo precizni osjetnik koji može detektirati prisutstvo čovjeka u prostoru mjereći temperaturnu razliku u prostoru.</a:t>
            </a:r>
            <a:endParaRPr lang="hr-HR" sz="2200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70585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1910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/>
              <a:t>Detektiranje </a:t>
            </a:r>
            <a:r>
              <a:rPr lang="hr-HR" sz="2200" dirty="0" smtClean="0"/>
              <a:t>fizičke aktivnosti </a:t>
            </a:r>
            <a:r>
              <a:rPr lang="hr-HR" sz="2200" dirty="0" smtClean="0"/>
              <a:t>čovjeka:</a:t>
            </a:r>
            <a:endParaRPr lang="hr-HR" sz="2200" dirty="0" smtClean="0"/>
          </a:p>
          <a:p>
            <a:pPr algn="just"/>
            <a:r>
              <a:rPr lang="hr-HR" sz="2200" dirty="0" smtClean="0"/>
              <a:t>	Osjetnik temperature skenira prostor te traži prisustvo čovjeka 	u prostoru.</a:t>
            </a:r>
          </a:p>
          <a:p>
            <a:pPr algn="just"/>
            <a:r>
              <a:rPr lang="hr-HR" sz="2200" dirty="0" smtClean="0"/>
              <a:t>	Skenirajući prostor isto tako mjeri i fizičku aktivnost u prostoru. 	Na ovaj način klima uređaji mogu raditi mnnogo efikasnije na 	osnovu očitanih podataka pomoću ovog senzora.</a:t>
            </a:r>
            <a:endParaRPr lang="hr-HR" sz="2200" dirty="0"/>
          </a:p>
        </p:txBody>
      </p:sp>
      <p:pic>
        <p:nvPicPr>
          <p:cNvPr id="9" name="Picture 8" descr="KRAJ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9144000" cy="25325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DF2-806C-4EC0-8E96-E9E734515C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272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MSZ-LN uvod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PROIZVODA</dc:title>
  <dc:creator>KresimirIvisic</dc:creator>
  <cp:lastModifiedBy>Ivan Vrzina</cp:lastModifiedBy>
  <cp:revision>162</cp:revision>
  <dcterms:created xsi:type="dcterms:W3CDTF">2006-08-16T00:00:00Z</dcterms:created>
  <dcterms:modified xsi:type="dcterms:W3CDTF">2016-11-24T14:49:40Z</dcterms:modified>
</cp:coreProperties>
</file>